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70" r:id="rId6"/>
    <p:sldId id="271" r:id="rId7"/>
    <p:sldId id="263" r:id="rId8"/>
    <p:sldId id="264" r:id="rId9"/>
    <p:sldId id="265" r:id="rId10"/>
    <p:sldId id="266" r:id="rId11"/>
    <p:sldId id="278" r:id="rId12"/>
    <p:sldId id="272" r:id="rId13"/>
    <p:sldId id="277" r:id="rId14"/>
    <p:sldId id="273" r:id="rId15"/>
    <p:sldId id="274" r:id="rId16"/>
    <p:sldId id="275" r:id="rId17"/>
    <p:sldId id="276" r:id="rId18"/>
    <p:sldId id="279" r:id="rId19"/>
    <p:sldId id="280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207C4D2-B04A-48E6-9478-5CDAB9477CDE}" type="datetimeFigureOut">
              <a:rPr lang="hu-HU" smtClean="0"/>
              <a:t>2017.05.31.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4B64D44-20D0-4A54-A90E-114DF40833FD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Milyen tudatlan az ember!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021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</a:t>
            </a:r>
            <a:r>
              <a:rPr lang="hu-HU" b="1" dirty="0" smtClean="0"/>
              <a:t>A Föld 2050-ben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/>
              <a:t>2</a:t>
            </a:r>
            <a:r>
              <a:rPr lang="hu-HU" b="1" dirty="0" smtClean="0"/>
              <a:t>.) Lakosság</a:t>
            </a:r>
          </a:p>
          <a:p>
            <a:pPr marL="0" indent="0">
              <a:buNone/>
            </a:pPr>
            <a:r>
              <a:rPr lang="hu-HU" dirty="0" smtClean="0"/>
              <a:t>2050-re várhatóan 9 milliárd ember fog élni a Földön, 9 évvel idősebb lesz a népesség, 70 százalék fölötti lesz a városokban lakók aránya. Ezek a számok már önmagukban is rengeteg változást indukálnak. Ha hozzávesszük, hogy a gazdasági és szociális egyenlőtlenségeket egyre inkább magunk mögött hagyjuk, hogy Kína átveheti Amerika vezető szerepét, hogy növekszik a nők gazdasági befolyása, láthatjuk, hogy gyermekeink egy egészen más világban fognak élni.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869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200" y="2857500"/>
            <a:ext cx="2971800" cy="1097280"/>
          </a:xfrm>
        </p:spPr>
        <p:txBody>
          <a:bodyPr>
            <a:noAutofit/>
          </a:bodyPr>
          <a:lstStyle/>
          <a:p>
            <a:pPr algn="ctr"/>
            <a:r>
              <a:rPr lang="hu-HU" sz="4000" b="0" dirty="0" smtClean="0"/>
              <a:t>Gyárak miatt!</a:t>
            </a:r>
            <a:endParaRPr lang="hu-HU" sz="4000" b="0" dirty="0"/>
          </a:p>
        </p:txBody>
      </p:sp>
      <p:pic>
        <p:nvPicPr>
          <p:cNvPr id="11" name="Kép helye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0" b="8820"/>
          <a:stretch>
            <a:fillRect/>
          </a:stretch>
        </p:blipFill>
        <p:spPr>
          <a:xfrm>
            <a:off x="3203848" y="1268760"/>
            <a:ext cx="5486400" cy="4114800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048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68" y="3501008"/>
            <a:ext cx="5486400" cy="566738"/>
          </a:xfrm>
        </p:spPr>
        <p:txBody>
          <a:bodyPr>
            <a:noAutofit/>
          </a:bodyPr>
          <a:lstStyle/>
          <a:p>
            <a:r>
              <a:rPr lang="hu-HU" sz="4000" b="0" dirty="0" smtClean="0"/>
              <a:t>Az állatok így fognak eltűnni a Földről!</a:t>
            </a:r>
            <a:endParaRPr lang="hu-HU" sz="4000" b="0" dirty="0"/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86" r="15486"/>
          <a:stretch>
            <a:fillRect/>
          </a:stretch>
        </p:blipFill>
        <p:spPr>
          <a:xfrm>
            <a:off x="4427984" y="1268760"/>
            <a:ext cx="4032448" cy="3653760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01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3212976"/>
            <a:ext cx="4522688" cy="864096"/>
          </a:xfrm>
        </p:spPr>
        <p:txBody>
          <a:bodyPr>
            <a:noAutofit/>
          </a:bodyPr>
          <a:lstStyle/>
          <a:p>
            <a:r>
              <a:rPr lang="hu-HU" sz="4000" b="0" dirty="0" smtClean="0"/>
              <a:t>Pingvinek a kőolaj miatt!</a:t>
            </a:r>
            <a:endParaRPr lang="hu-HU" sz="4000" b="0" dirty="0"/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4" r="19444"/>
          <a:stretch>
            <a:fillRect/>
          </a:stretch>
        </p:blipFill>
        <p:spPr>
          <a:xfrm>
            <a:off x="4499992" y="1340768"/>
            <a:ext cx="3744416" cy="3581752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1382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2971800" cy="1097280"/>
          </a:xfrm>
        </p:spPr>
        <p:txBody>
          <a:bodyPr>
            <a:noAutofit/>
          </a:bodyPr>
          <a:lstStyle/>
          <a:p>
            <a:r>
              <a:rPr lang="hu-HU" sz="4000" b="0" dirty="0" smtClean="0"/>
              <a:t>Átlagos nő 2050-ben</a:t>
            </a:r>
            <a:endParaRPr lang="hu-HU" sz="4000" b="0" dirty="0"/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>
          <a:xfrm>
            <a:off x="3779912" y="836712"/>
            <a:ext cx="4392488" cy="4104456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84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2971800" cy="1097280"/>
          </a:xfrm>
        </p:spPr>
        <p:txBody>
          <a:bodyPr>
            <a:noAutofit/>
          </a:bodyPr>
          <a:lstStyle/>
          <a:p>
            <a:r>
              <a:rPr lang="hu-HU" sz="4000" b="0" dirty="0" smtClean="0"/>
              <a:t>2050-ben a parkolás</a:t>
            </a:r>
            <a:endParaRPr lang="hu-HU" sz="4000" b="0" dirty="0"/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8" r="22448"/>
          <a:stretch>
            <a:fillRect/>
          </a:stretch>
        </p:blipFill>
        <p:spPr>
          <a:xfrm>
            <a:off x="4499992" y="1412776"/>
            <a:ext cx="3672408" cy="3509744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506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000" b="0" dirty="0" smtClean="0"/>
              <a:t>Szemvetítő</a:t>
            </a:r>
            <a:endParaRPr lang="hu-HU" sz="4000" b="0" dirty="0"/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7" r="13147"/>
          <a:stretch>
            <a:fillRect/>
          </a:stretch>
        </p:blipFill>
        <p:spPr/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409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63688" y="5445224"/>
            <a:ext cx="5486400" cy="566738"/>
          </a:xfrm>
        </p:spPr>
        <p:txBody>
          <a:bodyPr>
            <a:noAutofit/>
          </a:bodyPr>
          <a:lstStyle/>
          <a:p>
            <a:r>
              <a:rPr lang="hu-HU" sz="4000" b="0" dirty="0" smtClean="0"/>
              <a:t>Föld vége ez lesz ha így megy tovább!</a:t>
            </a:r>
            <a:endParaRPr lang="hu-HU" sz="4000" b="0" dirty="0"/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00" r="25400"/>
          <a:stretch>
            <a:fillRect/>
          </a:stretch>
        </p:blipFill>
        <p:spPr/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851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Pár Indián bölcsesség!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hu-HU" dirty="0" smtClean="0"/>
              <a:t>„A Földet nem szüleinktől örököltük, hanem gyerekeinktől kaptuk kölcsön.”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„Minél többet adsz, annál több jó dolog történik veled.”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„Amikor megszülettél, te sírtál, és a többiek örültek. Éld úgy az életed, hogy amikor meghalsz, mindenki sírjon, de te örülhess!”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„H majd kivágtuk az utolsó fát, megmérgeztük az utolsó folyót, és kifogtuk az utolsó halat, rádöbbenünk, hogy a pénz nem ehető.”</a:t>
            </a:r>
          </a:p>
          <a:p>
            <a:pPr marL="514350" indent="-514350">
              <a:buFont typeface="+mj-lt"/>
              <a:buAutoNum type="arabicParenR"/>
            </a:pPr>
            <a:endParaRPr lang="hu-HU" dirty="0" smtClean="0"/>
          </a:p>
          <a:p>
            <a:pPr marL="514350" indent="-514350">
              <a:buFont typeface="+mj-lt"/>
              <a:buAutoNum type="arabicParenR"/>
            </a:pPr>
            <a:endParaRPr lang="hu-HU" dirty="0" smtClean="0"/>
          </a:p>
          <a:p>
            <a:pPr marL="514350" indent="-514350">
              <a:buFont typeface="+mj-lt"/>
              <a:buAutoNum type="arabicParenR"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77351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95736" y="4653136"/>
            <a:ext cx="4392488" cy="1752600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Készítette: Szórádi Liza</a:t>
            </a:r>
            <a:endParaRPr lang="hu-HU" sz="2000" b="1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170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hu-HU" b="1" dirty="0" smtClean="0"/>
              <a:t>Környezetszennyezés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 smtClean="0"/>
              <a:t>1.) Levegőszennyezés</a:t>
            </a:r>
          </a:p>
          <a:p>
            <a:pPr marL="0" indent="0">
              <a:buNone/>
            </a:pPr>
            <a:r>
              <a:rPr lang="hu-HU" dirty="0" smtClean="0"/>
              <a:t>A kipufogógázok miatt a levegő nitrogén-dioxid tartalma az ideális felett van. A felsorolt vegyületek napfény hatására szmogot és ózont hoznak létre, ami asztmát okozhat. A gépjárművek ólmot és </a:t>
            </a:r>
            <a:r>
              <a:rPr lang="hu-HU" dirty="0" err="1" smtClean="0"/>
              <a:t>szén-monoxidott</a:t>
            </a:r>
            <a:r>
              <a:rPr lang="hu-HU" dirty="0" smtClean="0"/>
              <a:t> bocsátanak ki. A WHO becslése alapján, évente 700 ezerrel kevesebb ember halna meg a fejlődő országokban, ha ezeket a légszennyezőket kivonnák a forgalomból. A Világbank 2010-re 816 millióra becsli a motoros járművek számát, szemben az 1990-es 580 milliós adattal, ami az üvegházhatású gázok légköri koncentrációját növeli.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69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hu-HU" b="1" dirty="0" smtClean="0"/>
              <a:t>Környezetszennyezés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 smtClean="0"/>
              <a:t>2.) Vízszennyezés</a:t>
            </a:r>
          </a:p>
          <a:p>
            <a:pPr marL="0" indent="0">
              <a:buNone/>
            </a:pPr>
            <a:r>
              <a:rPr lang="hu-HU" dirty="0" smtClean="0"/>
              <a:t>A kóros </a:t>
            </a:r>
            <a:r>
              <a:rPr lang="hu-HU" dirty="0" err="1" smtClean="0"/>
              <a:t>algásodás</a:t>
            </a:r>
            <a:r>
              <a:rPr lang="hu-HU" dirty="0" smtClean="0"/>
              <a:t> előzménye az, hogy a tengerbe műtrágya, valamint tisztítatlan, magas nitrát- és foszfáttartalmú szennyvíz kerül. A halak</a:t>
            </a:r>
            <a:r>
              <a:rPr lang="hu-HU" dirty="0"/>
              <a:t> </a:t>
            </a:r>
            <a:r>
              <a:rPr lang="hu-HU" dirty="0" smtClean="0"/>
              <a:t>és más vízi élőlények nem jutnak elegendő napfényhez. Az algák toxinjai az emberre is veszélyesek lehetnek. A vizeket is számos szennyezés éri. Leggyakrabban az iparban és a háztartásokban keletkezett, a vizekbe tisztítatlanul bejutó szennyvizek okoznak környezeti károkat(egy egymilliós lakosságú városban évente 500 000 tonna szennyvíz képződik). A vízszennyezés következménye lehet a tápanyag-feldúsulás, a halak vagy egyéb állatok pusztulása. Ugyanakkor a vízszennyezés nem minden esetben elválasztható a levegő szennyeződésétől sem. A különböző mérgező anyagok, mint például a nitrogén-oxidok vagy a kén-dioxid levegőbe jutása az esővizet szennyezheti, ami később a talajba, tengerekbe és folyókba is eljut. Az elérhető ivóvíz kérdése egyre nagyobb problémákat vet fel világszerte, jelenleg 884 millió ember nem jut biztonságos ivóvízhez.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26956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hu-HU" b="1" dirty="0" smtClean="0"/>
              <a:t>Környezetszennyezés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 smtClean="0"/>
              <a:t>3.) A talajszennyezés</a:t>
            </a:r>
          </a:p>
          <a:p>
            <a:pPr marL="0" indent="0">
              <a:buNone/>
            </a:pPr>
            <a:r>
              <a:rPr lang="hu-HU" dirty="0" smtClean="0"/>
              <a:t>A talajszennyezés leggyakoribb forrásai a szemét- és hulladéklerakók. Ha nem tartják be a környezetvédelmi előírásokat, veszélyes anyagok szivárognak a talajba. A talaj számos élőlény élőhelye. A talaj számos élőlény élőhelye. A talajt főleg rovarirtó szerekkel, </a:t>
            </a:r>
            <a:r>
              <a:rPr lang="hu-HU" dirty="0" err="1" smtClean="0"/>
              <a:t>növényvédőszerekkel</a:t>
            </a:r>
            <a:r>
              <a:rPr lang="hu-HU" dirty="0" smtClean="0"/>
              <a:t>, hulladékokkal, műtrágyákkal szennyezik. A talaj szennyezésének egyik mellékhatása az, hogy a növények felszívják a szennyezést és rajtuk át az ember azt elfogyasztva megbetegíti a saját szervezetét is.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22461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886048" y="2712368"/>
            <a:ext cx="5486400" cy="860648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dirty="0" smtClean="0"/>
              <a:t>Képek az </a:t>
            </a:r>
            <a:r>
              <a:rPr lang="hu-HU" sz="4000" dirty="0" err="1" smtClean="0"/>
              <a:t>eddíg</a:t>
            </a:r>
            <a:r>
              <a:rPr lang="hu-HU" sz="4000" dirty="0" smtClean="0"/>
              <a:t> leírt tartalomhoz!</a:t>
            </a:r>
            <a:endParaRPr lang="hu-HU" sz="4000" dirty="0"/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6" r="5636"/>
          <a:stretch>
            <a:fillRect/>
          </a:stretch>
        </p:blipFill>
        <p:spPr>
          <a:xfrm>
            <a:off x="4572000" y="764704"/>
            <a:ext cx="3600400" cy="1440160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04864"/>
            <a:ext cx="3600400" cy="158417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73016"/>
            <a:ext cx="3600400" cy="132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94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b="1" dirty="0" smtClean="0"/>
              <a:t>Energiaforrások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3267783"/>
              </p:ext>
            </p:extLst>
          </p:nvPr>
        </p:nvGraphicFramePr>
        <p:xfrm>
          <a:off x="467544" y="4869160"/>
          <a:ext cx="82296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Nem megújuló energia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Megújuló energia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4., 5., 6., 8., 9., 11., 12., 16.,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1., 2.,</a:t>
                      </a:r>
                      <a:r>
                        <a:rPr lang="hu-HU" baseline="0" dirty="0" smtClean="0"/>
                        <a:t> 3., 7., 10., 13., 14., 15., 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971600" y="2132856"/>
            <a:ext cx="6840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1. Biomassza, 2. Korlátlan mennyiségben van jelen, 3. A fenntartható fejlődést szolgálja, 4. Akár 50 év múlva kimerülhetnek a készletek, 5, Hosszú idő alatt keletkezik, 6. Nem szolgálja a fenntartható fejlődést, 7. Geotermikus energia, 8. Kőolaj, 9. Szén, 10. Vízenergia, 11. Szén-dioxid kibocsátása, 12. Üvegházhatást okoz, 13. Duzzasztógát, 14. Szélenergia, 15. Napenergia, 16. Atomenergia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43933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b="1" dirty="0" smtClean="0"/>
              <a:t>Energiaforrások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/>
              <a:t>1.Megújuló energia</a:t>
            </a:r>
          </a:p>
          <a:p>
            <a:pPr marL="0" indent="0">
              <a:buNone/>
            </a:pPr>
            <a:r>
              <a:rPr lang="hu-HU" dirty="0" smtClean="0"/>
              <a:t> Azokat az energiaforrásokat, melyek nem a Föld meglevő un. megkövült fosszilis energiaforrások, hanem a közelmúlt Napból, vagy Holdból származó energiaforrások megújuló energiaforrásoknak nevezzük (pl.:Biomassza, Vízenergia, Duzzasztógát)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6566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b="1" dirty="0" smtClean="0"/>
              <a:t>Energiaforrások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/>
              <a:t>2.) Nem megújuló energia</a:t>
            </a:r>
          </a:p>
          <a:p>
            <a:pPr marL="0" indent="0">
              <a:buNone/>
            </a:pPr>
            <a:r>
              <a:rPr lang="hu-HU" dirty="0" smtClean="0"/>
              <a:t>A meg nem újuló energiaforrás olyan természeti erőforrás, aminek nincs újraképződési mechanizmusa vagy ha van, az emberi léptékkel túlságosan hosszú időbe telik. A nem-megújuló energiaforrás nem gyártható, termeszthető, illetve nem újrafelhasználható a fogyasztással megközelítő mértékben.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228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</a:t>
            </a:r>
            <a:r>
              <a:rPr lang="hu-HU" b="1" dirty="0" smtClean="0"/>
              <a:t> A Föld 2050-ben!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 smtClean="0"/>
              <a:t>1.) Klímaváltozás</a:t>
            </a:r>
          </a:p>
          <a:p>
            <a:pPr marL="0" indent="0">
              <a:buNone/>
            </a:pPr>
            <a:r>
              <a:rPr lang="hu-HU" dirty="0" smtClean="0"/>
              <a:t>Természetesen a klímaváltozást sem hagyhatjuk figyelmen kívül. A </a:t>
            </a:r>
            <a:r>
              <a:rPr lang="hu-HU" dirty="0" err="1" smtClean="0"/>
              <a:t>Nature</a:t>
            </a:r>
            <a:r>
              <a:rPr lang="hu-HU" dirty="0" smtClean="0"/>
              <a:t> </a:t>
            </a:r>
            <a:r>
              <a:rPr lang="hu-HU" dirty="0" err="1" smtClean="0"/>
              <a:t>Geoscience</a:t>
            </a:r>
            <a:r>
              <a:rPr lang="hu-HU" dirty="0" smtClean="0"/>
              <a:t> szaklapban megjelentek szerint a hőmérséklet 3 Celsius fokkal nőhet 2050-re, ami teljesen megváltoztatja világunkat. Ennek a modellnek, csakúgy, mint a klímamodelleknek a legnagyobb bizonytalansága az emberi tényező. Ha a hőmérséklet az előrejelzések szerint nő, az magával vonja a vízkészletek csökkenését, a fertőzéses megbetegedések növekedését, szélsőséges időjárást, mezőgazdasági erőforrások csökkenését, gleccserek olvadását és biológiai sokszínűség visszaesését.</a:t>
            </a:r>
          </a:p>
        </p:txBody>
      </p:sp>
    </p:spTree>
    <p:extLst>
      <p:ext uri="{BB962C8B-B14F-4D97-AF65-F5344CB8AC3E}">
        <p14:creationId xmlns:p14="http://schemas.microsoft.com/office/powerpoint/2010/main" val="34299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144</TotalTime>
  <Words>761</Words>
  <Application>Microsoft Office PowerPoint</Application>
  <PresentationFormat>Diavetítés a képernyőre (4:3 oldalarány)</PresentationFormat>
  <Paragraphs>45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Horizont</vt:lpstr>
      <vt:lpstr>Milyen tudatlan az ember!</vt:lpstr>
      <vt:lpstr>Környezetszennyezés</vt:lpstr>
      <vt:lpstr>Környezetszennyezés</vt:lpstr>
      <vt:lpstr>Környezetszennyezés</vt:lpstr>
      <vt:lpstr>Képek az eddíg leírt tartalomhoz!</vt:lpstr>
      <vt:lpstr>2. Energiaforrások</vt:lpstr>
      <vt:lpstr>2. Energiaforrások</vt:lpstr>
      <vt:lpstr>2. Energiaforrások</vt:lpstr>
      <vt:lpstr>3. A Föld 2050-ben!</vt:lpstr>
      <vt:lpstr>3. A Föld 2050-ben</vt:lpstr>
      <vt:lpstr>Gyárak miatt!</vt:lpstr>
      <vt:lpstr>Az állatok így fognak eltűnni a Földről!</vt:lpstr>
      <vt:lpstr>Pingvinek a kőolaj miatt!</vt:lpstr>
      <vt:lpstr>Átlagos nő 2050-ben</vt:lpstr>
      <vt:lpstr>2050-ben a parkolás</vt:lpstr>
      <vt:lpstr>Szemvetítő</vt:lpstr>
      <vt:lpstr>Föld vége ez lesz ha így megy tovább!</vt:lpstr>
      <vt:lpstr>Pár Indián bölcsesség!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Milyen tudatlan az ember!</dc:title>
  <dc:creator>DV6000</dc:creator>
  <cp:lastModifiedBy>Sam</cp:lastModifiedBy>
  <cp:revision>14</cp:revision>
  <dcterms:created xsi:type="dcterms:W3CDTF">2017-05-08T16:57:05Z</dcterms:created>
  <dcterms:modified xsi:type="dcterms:W3CDTF">2017-05-31T16:47:14Z</dcterms:modified>
</cp:coreProperties>
</file>